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43"/>
  </p:notesMasterIdLst>
  <p:sldIdLst>
    <p:sldId id="262" r:id="rId2"/>
    <p:sldId id="271" r:id="rId3"/>
    <p:sldId id="273" r:id="rId4"/>
    <p:sldId id="282" r:id="rId5"/>
    <p:sldId id="281" r:id="rId6"/>
    <p:sldId id="268" r:id="rId7"/>
    <p:sldId id="275" r:id="rId8"/>
    <p:sldId id="284" r:id="rId9"/>
    <p:sldId id="274" r:id="rId10"/>
    <p:sldId id="269" r:id="rId11"/>
    <p:sldId id="276" r:id="rId12"/>
    <p:sldId id="285" r:id="rId13"/>
    <p:sldId id="287" r:id="rId14"/>
    <p:sldId id="288" r:id="rId15"/>
    <p:sldId id="277" r:id="rId16"/>
    <p:sldId id="291" r:id="rId17"/>
    <p:sldId id="318" r:id="rId18"/>
    <p:sldId id="292" r:id="rId19"/>
    <p:sldId id="293" r:id="rId20"/>
    <p:sldId id="289" r:id="rId21"/>
    <p:sldId id="294" r:id="rId22"/>
    <p:sldId id="290" r:id="rId23"/>
    <p:sldId id="298" r:id="rId24"/>
    <p:sldId id="299" r:id="rId25"/>
    <p:sldId id="295" r:id="rId26"/>
    <p:sldId id="302" r:id="rId27"/>
    <p:sldId id="296" r:id="rId28"/>
    <p:sldId id="303" r:id="rId29"/>
    <p:sldId id="304" r:id="rId30"/>
    <p:sldId id="307" r:id="rId31"/>
    <p:sldId id="306" r:id="rId32"/>
    <p:sldId id="308" r:id="rId33"/>
    <p:sldId id="297" r:id="rId34"/>
    <p:sldId id="309" r:id="rId35"/>
    <p:sldId id="311" r:id="rId36"/>
    <p:sldId id="310" r:id="rId37"/>
    <p:sldId id="313" r:id="rId38"/>
    <p:sldId id="315" r:id="rId39"/>
    <p:sldId id="314" r:id="rId40"/>
    <p:sldId id="316" r:id="rId41"/>
    <p:sldId id="31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ackson-Mead" initials="EJ" lastIdx="3" clrIdx="0"/>
</p:cmAuthorLst>
</file>

<file path=ppt/flatworld.xml><?xml version="1.0" encoding="utf-8"?>
<FlatWorld>Created exclusively for Michael McGee (mmcgee@bmcc.cuny.edu)</FlatWorld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A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1216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fwa632eca41dfabe" Type="http://schemas.openxmlformats.org/officeDocument/2006/relationships/flatworld" Target="flatworld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fwb002d071cff859" Type="http://schemas.openxmlformats.org/officeDocument/2006/relationships/flatworld" Target="flatworld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F2DF-5D7A-9948-9B86-29734985691C}" type="datetimeFigureOut">
              <a:rPr lang="en-US" smtClean="0"/>
              <a:pPr/>
              <a:t>10/4/2020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07D8-2A0C-2D4C-A35C-57D0634ECA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4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59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59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2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523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5426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000096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58757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75547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390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4735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1892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9037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83963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8513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9743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627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4336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4022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1664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610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514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1CD7AC-EE73-4EF3-8123-4A45137723FC}"/>
              </a:ext>
            </a:extLst>
          </p:cNvPr>
          <p:cNvSpPr txBox="1"/>
          <p:nvPr userDrawn="1"/>
        </p:nvSpPr>
        <p:spPr>
          <a:xfrm>
            <a:off x="271462" y="6354246"/>
            <a:ext cx="2580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©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FlatWorld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 2020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1345D1B-C931-444F-A537-1FA8B4F6A22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08" y="6211970"/>
            <a:ext cx="1429608" cy="4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5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1ikXim4wevc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46EfDqCmVcg?feature=oembed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5B378DD-3302-4E46-B933-A3A4720E2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FCBBDC3-1668-4E92-88DB-9D5F622F3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1F8CDD4-C1DD-481E-AE1A-CECF28784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ECE6682-CC9D-4055-B817-C485C0706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70E295D-337F-4604-BA41-8AF78AB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205B2E94-9D47-4E73-B43F-8C5DB94CC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25A065C-3663-45A6-B19B-D4A4525C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2453C32-1BD0-4AD5-9A40-A76B60271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9A9F5DF-D82E-49E5-B7B1-9CF50291A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F4E5C9FC-074A-4B8D-A737-4877EC56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EEA9B79-734E-412B-AC12-F59A37CBE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680E6FE-1392-4677-96BA-2015ED508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089533-9FE1-4EAC-90AA-A6E0423D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6A5ECF-03BC-41D7-9EF2-7C9F3EBD4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7FD984D-FF88-4F1E-A057-F87EDFB0E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512BF1-B700-4263-A407-558870DC9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4B7DA2B-C0FD-4B76-9DE8-57B21ADEC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D539ACC-402B-41D7-AB55-2CA6D4AFB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9ABEBE4-C03A-4F8B-9552-BE7B0756E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F8AB47-16A6-4ACC-A359-8D11B80BA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4EC0B00-F7F3-4124-988D-8D9355A7A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E168AD9-9552-4A31-A112-B9CBDC27B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39135D-B71A-4C3E-B5AF-69B712798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D1D2D40-4C02-4265-A8E1-99128A70E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6630F5F-FA2F-49F1-8E43-2FCE32862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86AF07B-F818-436B-ACB1-79BC976AF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2414B5A-E45A-41FB-B0D4-F2041B8E6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F76C9549-7E7D-41F7-9905-8211744E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981D7B4-3265-4285-9576-92550DDA2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building, outdoor, sitting, pile&#10;&#10;Description automatically generated">
            <a:extLst>
              <a:ext uri="{FF2B5EF4-FFF2-40B4-BE49-F238E27FC236}">
                <a16:creationId xmlns:a16="http://schemas.microsoft.com/office/drawing/2014/main" id="{D0BA6313-4782-4D97-B1CE-2CEB80008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5" r="20996"/>
          <a:stretch/>
        </p:blipFill>
        <p:spPr>
          <a:xfrm>
            <a:off x="1" y="3"/>
            <a:ext cx="5576181" cy="6857999"/>
          </a:xfrm>
          <a:custGeom>
            <a:avLst/>
            <a:gdLst/>
            <a:ahLst/>
            <a:cxnLst/>
            <a:rect l="l" t="t" r="r" b="b"/>
            <a:pathLst>
              <a:path w="5576181" h="6857999">
                <a:moveTo>
                  <a:pt x="0" y="445558"/>
                </a:moveTo>
                <a:lnTo>
                  <a:pt x="16378" y="461939"/>
                </a:lnTo>
                <a:cubicBezTo>
                  <a:pt x="534924" y="980600"/>
                  <a:pt x="1641156" y="2087078"/>
                  <a:pt x="4001116" y="4447562"/>
                </a:cubicBezTo>
                <a:cubicBezTo>
                  <a:pt x="4151813" y="4598293"/>
                  <a:pt x="4151813" y="4847325"/>
                  <a:pt x="4001116" y="4998056"/>
                </a:cubicBezTo>
                <a:cubicBezTo>
                  <a:pt x="4001116" y="4998056"/>
                  <a:pt x="4001116" y="4998056"/>
                  <a:pt x="2294780" y="6704772"/>
                </a:cubicBezTo>
                <a:lnTo>
                  <a:pt x="2141586" y="6857999"/>
                </a:lnTo>
                <a:lnTo>
                  <a:pt x="0" y="6857999"/>
                </a:lnTo>
                <a:close/>
                <a:moveTo>
                  <a:pt x="0" y="130405"/>
                </a:moveTo>
                <a:lnTo>
                  <a:pt x="5192" y="135598"/>
                </a:lnTo>
                <a:cubicBezTo>
                  <a:pt x="303441" y="433913"/>
                  <a:pt x="1257837" y="1388520"/>
                  <a:pt x="4311903" y="4443265"/>
                </a:cubicBezTo>
                <a:cubicBezTo>
                  <a:pt x="4462600" y="4593996"/>
                  <a:pt x="4462600" y="4843028"/>
                  <a:pt x="4311903" y="4993759"/>
                </a:cubicBezTo>
                <a:cubicBezTo>
                  <a:pt x="4311903" y="4993759"/>
                  <a:pt x="4311903" y="4993759"/>
                  <a:pt x="2660020" y="6646009"/>
                </a:cubicBezTo>
                <a:lnTo>
                  <a:pt x="2448077" y="6857999"/>
                </a:lnTo>
                <a:lnTo>
                  <a:pt x="2314002" y="6857999"/>
                </a:lnTo>
                <a:lnTo>
                  <a:pt x="2525946" y="6646009"/>
                </a:lnTo>
                <a:cubicBezTo>
                  <a:pt x="4177829" y="4993759"/>
                  <a:pt x="4177829" y="4993759"/>
                  <a:pt x="4177829" y="4993759"/>
                </a:cubicBezTo>
                <a:cubicBezTo>
                  <a:pt x="4328525" y="4843028"/>
                  <a:pt x="4328525" y="4593996"/>
                  <a:pt x="4177829" y="4443265"/>
                </a:cubicBezTo>
                <a:cubicBezTo>
                  <a:pt x="1540226" y="1805076"/>
                  <a:pt x="468699" y="733312"/>
                  <a:pt x="33392" y="297908"/>
                </a:cubicBezTo>
                <a:lnTo>
                  <a:pt x="0" y="264509"/>
                </a:lnTo>
                <a:close/>
                <a:moveTo>
                  <a:pt x="647801" y="0"/>
                </a:moveTo>
                <a:lnTo>
                  <a:pt x="1020880" y="0"/>
                </a:lnTo>
                <a:cubicBezTo>
                  <a:pt x="1020880" y="0"/>
                  <a:pt x="1020880" y="0"/>
                  <a:pt x="5463159" y="4443265"/>
                </a:cubicBezTo>
                <a:cubicBezTo>
                  <a:pt x="5613855" y="4593996"/>
                  <a:pt x="5613855" y="4843028"/>
                  <a:pt x="5463159" y="4993759"/>
                </a:cubicBezTo>
                <a:cubicBezTo>
                  <a:pt x="5463159" y="4993759"/>
                  <a:pt x="5463159" y="4993759"/>
                  <a:pt x="3811275" y="6646009"/>
                </a:cubicBezTo>
                <a:lnTo>
                  <a:pt x="3599332" y="6857999"/>
                </a:lnTo>
                <a:lnTo>
                  <a:pt x="3226253" y="6857999"/>
                </a:lnTo>
                <a:lnTo>
                  <a:pt x="3438197" y="6646009"/>
                </a:lnTo>
                <a:cubicBezTo>
                  <a:pt x="5090080" y="4993759"/>
                  <a:pt x="5090080" y="4993759"/>
                  <a:pt x="5090080" y="4993759"/>
                </a:cubicBezTo>
                <a:cubicBezTo>
                  <a:pt x="5240776" y="4843028"/>
                  <a:pt x="5240776" y="4593996"/>
                  <a:pt x="5090080" y="4443265"/>
                </a:cubicBezTo>
                <a:cubicBezTo>
                  <a:pt x="647801" y="0"/>
                  <a:pt x="647801" y="0"/>
                  <a:pt x="647801" y="0"/>
                </a:cubicBezTo>
                <a:close/>
              </a:path>
            </a:pathLst>
          </a:custGeom>
        </p:spPr>
      </p:pic>
      <p:pic>
        <p:nvPicPr>
          <p:cNvPr id="8" name="Picture 7" descr="A group of stuffed animals&#10;&#10;Description automatically generated">
            <a:extLst>
              <a:ext uri="{FF2B5EF4-FFF2-40B4-BE49-F238E27FC236}">
                <a16:creationId xmlns:a16="http://schemas.microsoft.com/office/drawing/2014/main" id="{119A70D7-CFE7-423B-A2BA-880D0D0AD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69"/>
          <a:stretch/>
        </p:blipFill>
        <p:spPr>
          <a:xfrm>
            <a:off x="20" y="10"/>
            <a:ext cx="8718913" cy="6857991"/>
          </a:xfrm>
          <a:custGeom>
            <a:avLst/>
            <a:gdLst/>
            <a:ahLst/>
            <a:cxnLst/>
            <a:rect l="l" t="t" r="r" b="b"/>
            <a:pathLst>
              <a:path w="8718933" h="6858001">
                <a:moveTo>
                  <a:pt x="3790553" y="2"/>
                </a:moveTo>
                <a:lnTo>
                  <a:pt x="4163632" y="2"/>
                </a:lnTo>
                <a:cubicBezTo>
                  <a:pt x="4163632" y="2"/>
                  <a:pt x="4163632" y="2"/>
                  <a:pt x="8605911" y="4443267"/>
                </a:cubicBezTo>
                <a:cubicBezTo>
                  <a:pt x="8756607" y="4593998"/>
                  <a:pt x="8756607" y="4843030"/>
                  <a:pt x="8605911" y="4993761"/>
                </a:cubicBezTo>
                <a:cubicBezTo>
                  <a:pt x="8605911" y="4993761"/>
                  <a:pt x="8605911" y="4993761"/>
                  <a:pt x="6954028" y="6646011"/>
                </a:cubicBezTo>
                <a:lnTo>
                  <a:pt x="6742084" y="6858001"/>
                </a:lnTo>
                <a:lnTo>
                  <a:pt x="6369005" y="6858001"/>
                </a:lnTo>
                <a:lnTo>
                  <a:pt x="6580948" y="6646011"/>
                </a:lnTo>
                <a:cubicBezTo>
                  <a:pt x="8232832" y="4993761"/>
                  <a:pt x="8232832" y="4993761"/>
                  <a:pt x="8232832" y="4993761"/>
                </a:cubicBezTo>
                <a:cubicBezTo>
                  <a:pt x="8383528" y="4843030"/>
                  <a:pt x="8383528" y="4593998"/>
                  <a:pt x="8232832" y="4443267"/>
                </a:cubicBezTo>
                <a:cubicBezTo>
                  <a:pt x="3790553" y="2"/>
                  <a:pt x="3790553" y="2"/>
                  <a:pt x="3790553" y="2"/>
                </a:cubicBezTo>
                <a:close/>
                <a:moveTo>
                  <a:pt x="2878302" y="2"/>
                </a:moveTo>
                <a:lnTo>
                  <a:pt x="3012377" y="2"/>
                </a:lnTo>
                <a:cubicBezTo>
                  <a:pt x="3012377" y="2"/>
                  <a:pt x="3012377" y="2"/>
                  <a:pt x="7454655" y="4443267"/>
                </a:cubicBezTo>
                <a:cubicBezTo>
                  <a:pt x="7605352" y="4593998"/>
                  <a:pt x="7605352" y="4843030"/>
                  <a:pt x="7454655" y="4993761"/>
                </a:cubicBezTo>
                <a:cubicBezTo>
                  <a:pt x="7454655" y="4993761"/>
                  <a:pt x="7454655" y="4993761"/>
                  <a:pt x="5802772" y="6646011"/>
                </a:cubicBezTo>
                <a:lnTo>
                  <a:pt x="5590828" y="6858001"/>
                </a:lnTo>
                <a:lnTo>
                  <a:pt x="5456754" y="6858001"/>
                </a:lnTo>
                <a:lnTo>
                  <a:pt x="5668697" y="6646011"/>
                </a:lnTo>
                <a:cubicBezTo>
                  <a:pt x="7320581" y="4993761"/>
                  <a:pt x="7320581" y="4993761"/>
                  <a:pt x="7320581" y="4993761"/>
                </a:cubicBezTo>
                <a:cubicBezTo>
                  <a:pt x="7471277" y="4843030"/>
                  <a:pt x="7471277" y="4593998"/>
                  <a:pt x="7320581" y="4443267"/>
                </a:cubicBezTo>
                <a:cubicBezTo>
                  <a:pt x="2878302" y="2"/>
                  <a:pt x="2878302" y="2"/>
                  <a:pt x="2878302" y="2"/>
                </a:cubicBezTo>
                <a:close/>
                <a:moveTo>
                  <a:pt x="0" y="0"/>
                </a:moveTo>
                <a:lnTo>
                  <a:pt x="647801" y="0"/>
                </a:lnTo>
                <a:cubicBezTo>
                  <a:pt x="647801" y="0"/>
                  <a:pt x="647801" y="0"/>
                  <a:pt x="5090080" y="4443265"/>
                </a:cubicBezTo>
                <a:cubicBezTo>
                  <a:pt x="5240776" y="4593996"/>
                  <a:pt x="5240776" y="4843028"/>
                  <a:pt x="5090080" y="4993759"/>
                </a:cubicBezTo>
                <a:cubicBezTo>
                  <a:pt x="5090080" y="4993759"/>
                  <a:pt x="5090080" y="4993759"/>
                  <a:pt x="3438197" y="6646009"/>
                </a:cubicBezTo>
                <a:lnTo>
                  <a:pt x="3226253" y="6857999"/>
                </a:lnTo>
                <a:lnTo>
                  <a:pt x="3599332" y="6857999"/>
                </a:lnTo>
                <a:lnTo>
                  <a:pt x="3811275" y="6646009"/>
                </a:lnTo>
                <a:cubicBezTo>
                  <a:pt x="5463159" y="4993759"/>
                  <a:pt x="5463159" y="4993759"/>
                  <a:pt x="5463159" y="4993759"/>
                </a:cubicBezTo>
                <a:cubicBezTo>
                  <a:pt x="5613855" y="4843028"/>
                  <a:pt x="5613855" y="4593996"/>
                  <a:pt x="5463159" y="4443265"/>
                </a:cubicBezTo>
                <a:cubicBezTo>
                  <a:pt x="1020880" y="0"/>
                  <a:pt x="1020880" y="0"/>
                  <a:pt x="1020880" y="0"/>
                </a:cubicBezTo>
                <a:lnTo>
                  <a:pt x="2702342" y="0"/>
                </a:lnTo>
                <a:lnTo>
                  <a:pt x="2706722" y="4380"/>
                </a:lnTo>
                <a:cubicBezTo>
                  <a:pt x="2767456" y="65128"/>
                  <a:pt x="3253330" y="551110"/>
                  <a:pt x="7140323" y="4438967"/>
                </a:cubicBezTo>
                <a:cubicBezTo>
                  <a:pt x="7291021" y="4589698"/>
                  <a:pt x="7291021" y="4838730"/>
                  <a:pt x="7140323" y="4989461"/>
                </a:cubicBezTo>
                <a:cubicBezTo>
                  <a:pt x="7140323" y="4989461"/>
                  <a:pt x="7140323" y="4989461"/>
                  <a:pt x="5433988" y="6696177"/>
                </a:cubicBezTo>
                <a:lnTo>
                  <a:pt x="5272200" y="6858000"/>
                </a:lnTo>
                <a:lnTo>
                  <a:pt x="2141586" y="6858000"/>
                </a:lnTo>
                <a:lnTo>
                  <a:pt x="2349233" y="6650308"/>
                </a:lnTo>
                <a:cubicBezTo>
                  <a:pt x="4001116" y="4998057"/>
                  <a:pt x="4001116" y="4998057"/>
                  <a:pt x="4001116" y="4998057"/>
                </a:cubicBezTo>
                <a:cubicBezTo>
                  <a:pt x="4151813" y="4847326"/>
                  <a:pt x="4151813" y="4598294"/>
                  <a:pt x="4001116" y="4447563"/>
                </a:cubicBezTo>
                <a:cubicBezTo>
                  <a:pt x="1641156" y="2087079"/>
                  <a:pt x="534924" y="980601"/>
                  <a:pt x="16378" y="461940"/>
                </a:cubicBezTo>
                <a:lnTo>
                  <a:pt x="0" y="445559"/>
                </a:lnTo>
                <a:lnTo>
                  <a:pt x="0" y="264509"/>
                </a:lnTo>
                <a:lnTo>
                  <a:pt x="33392" y="297908"/>
                </a:lnTo>
                <a:cubicBezTo>
                  <a:pt x="468699" y="733312"/>
                  <a:pt x="1540226" y="1805076"/>
                  <a:pt x="4177829" y="4443265"/>
                </a:cubicBezTo>
                <a:cubicBezTo>
                  <a:pt x="4328525" y="4593996"/>
                  <a:pt x="4328525" y="4843028"/>
                  <a:pt x="4177829" y="4993759"/>
                </a:cubicBezTo>
                <a:cubicBezTo>
                  <a:pt x="4177829" y="4993759"/>
                  <a:pt x="4177829" y="4993759"/>
                  <a:pt x="2525946" y="6646009"/>
                </a:cubicBezTo>
                <a:lnTo>
                  <a:pt x="2314002" y="6857999"/>
                </a:lnTo>
                <a:lnTo>
                  <a:pt x="2448077" y="6857999"/>
                </a:lnTo>
                <a:lnTo>
                  <a:pt x="2660020" y="6646009"/>
                </a:lnTo>
                <a:cubicBezTo>
                  <a:pt x="4311903" y="4993759"/>
                  <a:pt x="4311903" y="4993759"/>
                  <a:pt x="4311903" y="4993759"/>
                </a:cubicBezTo>
                <a:cubicBezTo>
                  <a:pt x="4462600" y="4843028"/>
                  <a:pt x="4462600" y="4593996"/>
                  <a:pt x="4311903" y="4443265"/>
                </a:cubicBezTo>
                <a:cubicBezTo>
                  <a:pt x="1257837" y="1388520"/>
                  <a:pt x="303441" y="433913"/>
                  <a:pt x="5192" y="135598"/>
                </a:cubicBezTo>
                <a:lnTo>
                  <a:pt x="0" y="13040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3" name="Picture 2" descr="A picture containing person, outdoor, young, child&#10;&#10;Description automatically generated">
            <a:extLst>
              <a:ext uri="{FF2B5EF4-FFF2-40B4-BE49-F238E27FC236}">
                <a16:creationId xmlns:a16="http://schemas.microsoft.com/office/drawing/2014/main" id="{0DC25310-9605-47F4-B5BD-233D89702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11"/>
          <a:stretch/>
        </p:blipFill>
        <p:spPr>
          <a:xfrm>
            <a:off x="2702343" y="10"/>
            <a:ext cx="9062309" cy="6857990"/>
          </a:xfrm>
          <a:custGeom>
            <a:avLst/>
            <a:gdLst/>
            <a:ahLst/>
            <a:cxnLst/>
            <a:rect l="l" t="t" r="r" b="b"/>
            <a:pathLst>
              <a:path w="9062309" h="6858000">
                <a:moveTo>
                  <a:pt x="4133929" y="2"/>
                </a:moveTo>
                <a:lnTo>
                  <a:pt x="4507008" y="2"/>
                </a:lnTo>
                <a:cubicBezTo>
                  <a:pt x="4507008" y="2"/>
                  <a:pt x="4507008" y="2"/>
                  <a:pt x="8949287" y="4443267"/>
                </a:cubicBezTo>
                <a:cubicBezTo>
                  <a:pt x="9099983" y="4593998"/>
                  <a:pt x="9099983" y="4843030"/>
                  <a:pt x="8949287" y="4993761"/>
                </a:cubicBezTo>
                <a:cubicBezTo>
                  <a:pt x="8949287" y="4993761"/>
                  <a:pt x="8949287" y="4993761"/>
                  <a:pt x="7297403" y="6646011"/>
                </a:cubicBezTo>
                <a:lnTo>
                  <a:pt x="7085461" y="6858000"/>
                </a:lnTo>
                <a:lnTo>
                  <a:pt x="6712381" y="6858000"/>
                </a:lnTo>
                <a:lnTo>
                  <a:pt x="6924324" y="6646011"/>
                </a:lnTo>
                <a:cubicBezTo>
                  <a:pt x="8576207" y="4993761"/>
                  <a:pt x="8576207" y="4993761"/>
                  <a:pt x="8576207" y="4993761"/>
                </a:cubicBezTo>
                <a:cubicBezTo>
                  <a:pt x="8726904" y="4843030"/>
                  <a:pt x="8726904" y="4593998"/>
                  <a:pt x="8576207" y="4443267"/>
                </a:cubicBezTo>
                <a:cubicBezTo>
                  <a:pt x="4133929" y="2"/>
                  <a:pt x="4133929" y="2"/>
                  <a:pt x="4133929" y="2"/>
                </a:cubicBezTo>
                <a:close/>
                <a:moveTo>
                  <a:pt x="3221679" y="2"/>
                </a:moveTo>
                <a:lnTo>
                  <a:pt x="3355753" y="2"/>
                </a:lnTo>
                <a:cubicBezTo>
                  <a:pt x="3355753" y="2"/>
                  <a:pt x="3355753" y="2"/>
                  <a:pt x="7798031" y="4443267"/>
                </a:cubicBezTo>
                <a:cubicBezTo>
                  <a:pt x="7948727" y="4593998"/>
                  <a:pt x="7948727" y="4843030"/>
                  <a:pt x="7798031" y="4993761"/>
                </a:cubicBezTo>
                <a:cubicBezTo>
                  <a:pt x="7798031" y="4993761"/>
                  <a:pt x="7798031" y="4993761"/>
                  <a:pt x="6146147" y="6646011"/>
                </a:cubicBezTo>
                <a:lnTo>
                  <a:pt x="5934205" y="6858000"/>
                </a:lnTo>
                <a:lnTo>
                  <a:pt x="5800131" y="6858000"/>
                </a:lnTo>
                <a:lnTo>
                  <a:pt x="6012073" y="6646011"/>
                </a:lnTo>
                <a:cubicBezTo>
                  <a:pt x="7663957" y="4993761"/>
                  <a:pt x="7663957" y="4993761"/>
                  <a:pt x="7663957" y="4993761"/>
                </a:cubicBezTo>
                <a:cubicBezTo>
                  <a:pt x="7814653" y="4843030"/>
                  <a:pt x="7814653" y="4593998"/>
                  <a:pt x="7663957" y="4443267"/>
                </a:cubicBezTo>
                <a:cubicBezTo>
                  <a:pt x="3221679" y="2"/>
                  <a:pt x="3221679" y="2"/>
                  <a:pt x="3221679" y="2"/>
                </a:cubicBezTo>
                <a:close/>
                <a:moveTo>
                  <a:pt x="0" y="0"/>
                </a:moveTo>
                <a:lnTo>
                  <a:pt x="691196" y="0"/>
                </a:lnTo>
                <a:lnTo>
                  <a:pt x="944455" y="0"/>
                </a:lnTo>
                <a:lnTo>
                  <a:pt x="1438631" y="0"/>
                </a:lnTo>
                <a:lnTo>
                  <a:pt x="1953743" y="0"/>
                </a:lnTo>
                <a:lnTo>
                  <a:pt x="2490227" y="0"/>
                </a:lnTo>
                <a:lnTo>
                  <a:pt x="3048514" y="0"/>
                </a:lnTo>
                <a:cubicBezTo>
                  <a:pt x="3048514" y="0"/>
                  <a:pt x="3048514" y="0"/>
                  <a:pt x="7490793" y="4443265"/>
                </a:cubicBezTo>
                <a:cubicBezTo>
                  <a:pt x="7641489" y="4593996"/>
                  <a:pt x="7641489" y="4843028"/>
                  <a:pt x="7490793" y="4993759"/>
                </a:cubicBezTo>
                <a:cubicBezTo>
                  <a:pt x="7490793" y="4993759"/>
                  <a:pt x="7490793" y="4993759"/>
                  <a:pt x="5784457" y="6700475"/>
                </a:cubicBezTo>
                <a:lnTo>
                  <a:pt x="5626966" y="6858000"/>
                </a:lnTo>
                <a:lnTo>
                  <a:pt x="4039743" y="6858000"/>
                </a:lnTo>
                <a:lnTo>
                  <a:pt x="4251686" y="6646011"/>
                </a:lnTo>
                <a:cubicBezTo>
                  <a:pt x="5903569" y="4993761"/>
                  <a:pt x="5903569" y="4993761"/>
                  <a:pt x="5903569" y="4993761"/>
                </a:cubicBezTo>
                <a:cubicBezTo>
                  <a:pt x="6054265" y="4843030"/>
                  <a:pt x="6054265" y="4593998"/>
                  <a:pt x="5903569" y="4443267"/>
                </a:cubicBezTo>
                <a:cubicBezTo>
                  <a:pt x="1461290" y="2"/>
                  <a:pt x="1461290" y="2"/>
                  <a:pt x="1461290" y="2"/>
                </a:cubicBezTo>
                <a:lnTo>
                  <a:pt x="1088211" y="2"/>
                </a:lnTo>
                <a:cubicBezTo>
                  <a:pt x="1088211" y="2"/>
                  <a:pt x="1088211" y="2"/>
                  <a:pt x="5530490" y="4443267"/>
                </a:cubicBezTo>
                <a:cubicBezTo>
                  <a:pt x="5681186" y="4593998"/>
                  <a:pt x="5681186" y="4843030"/>
                  <a:pt x="5530490" y="4993761"/>
                </a:cubicBezTo>
                <a:cubicBezTo>
                  <a:pt x="5530490" y="4993761"/>
                  <a:pt x="5530490" y="4993761"/>
                  <a:pt x="3878606" y="6646011"/>
                </a:cubicBezTo>
                <a:lnTo>
                  <a:pt x="3666664" y="6858000"/>
                </a:lnTo>
                <a:lnTo>
                  <a:pt x="2888487" y="6858000"/>
                </a:lnTo>
                <a:lnTo>
                  <a:pt x="3100430" y="6646011"/>
                </a:lnTo>
                <a:cubicBezTo>
                  <a:pt x="4752313" y="4993761"/>
                  <a:pt x="4752313" y="4993761"/>
                  <a:pt x="4752313" y="4993761"/>
                </a:cubicBezTo>
                <a:cubicBezTo>
                  <a:pt x="4903010" y="4843030"/>
                  <a:pt x="4903010" y="4593998"/>
                  <a:pt x="4752313" y="4443267"/>
                </a:cubicBezTo>
                <a:cubicBezTo>
                  <a:pt x="310035" y="2"/>
                  <a:pt x="310035" y="2"/>
                  <a:pt x="310035" y="2"/>
                </a:cubicBezTo>
                <a:lnTo>
                  <a:pt x="175960" y="2"/>
                </a:lnTo>
                <a:cubicBezTo>
                  <a:pt x="175960" y="2"/>
                  <a:pt x="175960" y="2"/>
                  <a:pt x="4618239" y="4443267"/>
                </a:cubicBezTo>
                <a:cubicBezTo>
                  <a:pt x="4768935" y="4593998"/>
                  <a:pt x="4768935" y="4843030"/>
                  <a:pt x="4618239" y="4993761"/>
                </a:cubicBezTo>
                <a:cubicBezTo>
                  <a:pt x="4618239" y="4993761"/>
                  <a:pt x="4618239" y="4993761"/>
                  <a:pt x="2966355" y="6646011"/>
                </a:cubicBezTo>
                <a:lnTo>
                  <a:pt x="2754413" y="6858000"/>
                </a:lnTo>
                <a:lnTo>
                  <a:pt x="2569858" y="6858000"/>
                </a:lnTo>
                <a:lnTo>
                  <a:pt x="2786099" y="6641712"/>
                </a:lnTo>
                <a:cubicBezTo>
                  <a:pt x="4437981" y="4989461"/>
                  <a:pt x="4437981" y="4989461"/>
                  <a:pt x="4437981" y="4989461"/>
                </a:cubicBezTo>
                <a:cubicBezTo>
                  <a:pt x="4588679" y="4838730"/>
                  <a:pt x="4588679" y="4589698"/>
                  <a:pt x="4437981" y="4438967"/>
                </a:cubicBezTo>
                <a:cubicBezTo>
                  <a:pt x="550988" y="551110"/>
                  <a:pt x="65114" y="65128"/>
                  <a:pt x="4380" y="4380"/>
                </a:cubicBezTo>
                <a:close/>
              </a:path>
            </a:pathLst>
          </a:cu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6" descr="A painting of a person&#10;&#10;Description automatically generated">
            <a:extLst>
              <a:ext uri="{FF2B5EF4-FFF2-40B4-BE49-F238E27FC236}">
                <a16:creationId xmlns:a16="http://schemas.microsoft.com/office/drawing/2014/main" id="{3A08DCCB-BB67-4BE9-941F-43C186D933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4" r="10893" b="1"/>
          <a:stretch/>
        </p:blipFill>
        <p:spPr>
          <a:xfrm>
            <a:off x="5750854" y="-1"/>
            <a:ext cx="6440426" cy="6858000"/>
          </a:xfrm>
          <a:custGeom>
            <a:avLst/>
            <a:gdLst/>
            <a:ahLst/>
            <a:cxnLst/>
            <a:rect l="l" t="t" r="r" b="b"/>
            <a:pathLst>
              <a:path w="6440426" h="6858000">
                <a:moveTo>
                  <a:pt x="0" y="0"/>
                </a:moveTo>
                <a:lnTo>
                  <a:pt x="5220027" y="0"/>
                </a:lnTo>
                <a:lnTo>
                  <a:pt x="5382805" y="0"/>
                </a:lnTo>
                <a:lnTo>
                  <a:pt x="6440426" y="0"/>
                </a:lnTo>
                <a:lnTo>
                  <a:pt x="6440426" y="6858000"/>
                </a:lnTo>
                <a:lnTo>
                  <a:pt x="5382805" y="6858000"/>
                </a:lnTo>
                <a:lnTo>
                  <a:pt x="5220027" y="6858000"/>
                </a:lnTo>
                <a:lnTo>
                  <a:pt x="4036948" y="6858000"/>
                </a:lnTo>
                <a:lnTo>
                  <a:pt x="4248890" y="6646011"/>
                </a:lnTo>
                <a:cubicBezTo>
                  <a:pt x="5900774" y="4993761"/>
                  <a:pt x="5900774" y="4993761"/>
                  <a:pt x="5900774" y="4993761"/>
                </a:cubicBezTo>
                <a:cubicBezTo>
                  <a:pt x="6051470" y="4843030"/>
                  <a:pt x="6051470" y="4593998"/>
                  <a:pt x="5900774" y="4443267"/>
                </a:cubicBezTo>
                <a:cubicBezTo>
                  <a:pt x="1458495" y="2"/>
                  <a:pt x="1458495" y="2"/>
                  <a:pt x="1458495" y="2"/>
                </a:cubicBezTo>
                <a:lnTo>
                  <a:pt x="1085416" y="2"/>
                </a:lnTo>
                <a:cubicBezTo>
                  <a:pt x="1085416" y="2"/>
                  <a:pt x="1085416" y="2"/>
                  <a:pt x="5527694" y="4443267"/>
                </a:cubicBezTo>
                <a:cubicBezTo>
                  <a:pt x="5678391" y="4593998"/>
                  <a:pt x="5678391" y="4843030"/>
                  <a:pt x="5527694" y="4993761"/>
                </a:cubicBezTo>
                <a:cubicBezTo>
                  <a:pt x="5527694" y="4993761"/>
                  <a:pt x="5527694" y="4993761"/>
                  <a:pt x="3875811" y="6646011"/>
                </a:cubicBezTo>
                <a:lnTo>
                  <a:pt x="3663868" y="6858000"/>
                </a:lnTo>
                <a:lnTo>
                  <a:pt x="2885692" y="6858000"/>
                </a:lnTo>
                <a:lnTo>
                  <a:pt x="3097634" y="6646011"/>
                </a:lnTo>
                <a:cubicBezTo>
                  <a:pt x="4749518" y="4993761"/>
                  <a:pt x="4749518" y="4993761"/>
                  <a:pt x="4749518" y="4993761"/>
                </a:cubicBezTo>
                <a:cubicBezTo>
                  <a:pt x="4900214" y="4843030"/>
                  <a:pt x="4900214" y="4593998"/>
                  <a:pt x="4749518" y="4443267"/>
                </a:cubicBezTo>
                <a:cubicBezTo>
                  <a:pt x="307240" y="2"/>
                  <a:pt x="307240" y="2"/>
                  <a:pt x="307240" y="2"/>
                </a:cubicBezTo>
                <a:lnTo>
                  <a:pt x="173165" y="2"/>
                </a:lnTo>
                <a:cubicBezTo>
                  <a:pt x="173165" y="2"/>
                  <a:pt x="173165" y="2"/>
                  <a:pt x="4615444" y="4443267"/>
                </a:cubicBezTo>
                <a:cubicBezTo>
                  <a:pt x="4766140" y="4593998"/>
                  <a:pt x="4766140" y="4843030"/>
                  <a:pt x="4615444" y="4993761"/>
                </a:cubicBezTo>
                <a:cubicBezTo>
                  <a:pt x="4615444" y="4993761"/>
                  <a:pt x="4615444" y="4993761"/>
                  <a:pt x="2963560" y="6646011"/>
                </a:cubicBezTo>
                <a:lnTo>
                  <a:pt x="2751618" y="6858000"/>
                </a:lnTo>
                <a:lnTo>
                  <a:pt x="2578451" y="6858000"/>
                </a:lnTo>
                <a:lnTo>
                  <a:pt x="2790395" y="6646009"/>
                </a:lnTo>
                <a:cubicBezTo>
                  <a:pt x="4442279" y="4993759"/>
                  <a:pt x="4442279" y="4993759"/>
                  <a:pt x="4442279" y="4993759"/>
                </a:cubicBezTo>
                <a:cubicBezTo>
                  <a:pt x="4592975" y="4843028"/>
                  <a:pt x="4592975" y="4593996"/>
                  <a:pt x="4442279" y="444326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7" name="Freeform 5">
            <a:extLst>
              <a:ext uri="{FF2B5EF4-FFF2-40B4-BE49-F238E27FC236}">
                <a16:creationId xmlns:a16="http://schemas.microsoft.com/office/drawing/2014/main" id="{6C4340A2-9BF8-4CB5-8623-DDB1CCA4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83733" y="3962400"/>
            <a:ext cx="8458200" cy="958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CHAPTER 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798" y="2962582"/>
            <a:ext cx="11287761" cy="10156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dirty="0">
                <a:latin typeface="Gill Sans Nova" panose="020B0602020104020203" pitchFamily="34" charset="0"/>
                <a:ea typeface="Helvetica" charset="0"/>
                <a:cs typeface="Helvetica" charset="0"/>
              </a:rPr>
              <a:t>Sexual Behavior Across Cultures</a:t>
            </a:r>
          </a:p>
        </p:txBody>
      </p:sp>
    </p:spTree>
    <p:extLst>
      <p:ext uri="{BB962C8B-B14F-4D97-AF65-F5344CB8AC3E}">
        <p14:creationId xmlns:p14="http://schemas.microsoft.com/office/powerpoint/2010/main" val="73714708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Fantasy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59978" y="1653330"/>
            <a:ext cx="8070209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Sexual fantasies may be influenced by: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Cultural inputs: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Results in the prevalence of specific fantasies being different in different cultures.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Exposure to erotic materials as one develops.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Differences in individual experience.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Random developmental events.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Fantasy involving the potential of harm or dysfunction: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Can involve fantasies of illegal activity.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May help a person avoid actual harm.</a:t>
            </a: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591025" y="632398"/>
            <a:ext cx="2487168" cy="5614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b="1" dirty="0"/>
              <a:t>Masturbation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02751" y="1410942"/>
            <a:ext cx="7277845" cy="446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Masturbation</a:t>
            </a:r>
            <a:r>
              <a:rPr lang="en-US" sz="2000" dirty="0"/>
              <a:t>: action of touching one’s genitalia or a partner’s genitalia for sexual pleasure.</a:t>
            </a:r>
          </a:p>
          <a:p>
            <a:r>
              <a:rPr lang="en-US" sz="2000" b="1" dirty="0"/>
              <a:t>Generational effects</a:t>
            </a:r>
            <a:r>
              <a:rPr lang="en-US" sz="2000" dirty="0"/>
              <a:t>: masturbation rates are not highest among the elderly due to the era in which they were born </a:t>
            </a:r>
          </a:p>
          <a:p>
            <a:r>
              <a:rPr lang="en-US" sz="2000" dirty="0"/>
              <a:t>Some females and males find they are physically or emotionally uncomfortable if they masturbate without orgasm.</a:t>
            </a:r>
          </a:p>
          <a:p>
            <a:r>
              <a:rPr lang="en-US" sz="2000" dirty="0"/>
              <a:t>Post-sex dysphoria not associated with any history of trauma.</a:t>
            </a:r>
          </a:p>
          <a:p>
            <a:pPr marL="0" indent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D1116-E996-40AF-B0AE-A59E3C3A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40657"/>
            <a:ext cx="5678404" cy="19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526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Lubricants for Masturbation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06050" y="1475175"/>
            <a:ext cx="797989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People who do not use lubricants should take care that they do not chafe delicate genital tissues.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Lubricants can include: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One’s own body’s spit: safe if individual has no STIs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Urine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Hand lotion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Soap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Food: BUT, if it contains sugar it can cause yeast infection in females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Lubricant designed for sexual pleasure</a:t>
            </a: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21BF9-2774-48D9-AE35-D91B0E2B9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964" y="4672401"/>
            <a:ext cx="2047875" cy="204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D436E-B06D-422A-9F80-21C9F73EC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963" y="2624526"/>
            <a:ext cx="2047875" cy="2047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C4F3F-A8C7-4743-9E3C-381DCAECC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962" y="576651"/>
            <a:ext cx="20478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526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Variety is Recommended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061982" y="1930866"/>
            <a:ext cx="8137321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Masturbation is helpful: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For learning the sensations associated with arousal and orgasm.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 allowing a person to modulate sexual response with a partner.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Training in masturbation and learning to control orgasm through practice is a main technique of sex therapy: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For people for whom orgasm occurs too soon or does not occur.</a:t>
            </a: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2526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40279" y="967417"/>
            <a:ext cx="377887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Anti-Masturbation Inventions of Earlier Eras</a:t>
            </a:r>
          </a:p>
        </p:txBody>
      </p:sp>
      <p:sp>
        <p:nvSpPr>
          <p:cNvPr id="107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98862" y="967417"/>
            <a:ext cx="5618766" cy="4930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92526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06425"/>
            <a:ext cx="9283700" cy="10112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Masturbation, Sodomy, and Celibacy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57975" y="1922477"/>
            <a:ext cx="8212821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Some religions have viewed masturbation to be a sin: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Sex education does not figure prominently in primary and secondary schools.</a:t>
            </a:r>
          </a:p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Sodomy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sexual behavior between people which is non-procreative is viewed as sinful.</a:t>
            </a:r>
          </a:p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Celibacy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deliberate abstinence from sexual relations.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Can be partial or complete.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Chosen mainly by people following certain religious orders.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06425"/>
            <a:ext cx="9283700" cy="10112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First Partnered Sexual Experiences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20950" y="1697586"/>
            <a:ext cx="8636408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many cultures, a first partnered sexual experience or sexual debut may refer to a specific sexual behavior such as PVI- penis-in-vagina-intercourse.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 term “losing one’s virginity” implies a negative connotation to those who choose to be sexually active.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It also assumes a cisgender and heteronormative bias.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Why don’t we say we are no longer a virgin when we experience our first partnered orgasm?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499B6-A51F-4E17-A506-72B445B4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71" y="4736315"/>
            <a:ext cx="3747698" cy="19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Adam Ruins Everything - The Truth About Hymens and Sex">
            <a:hlinkClick r:id="" action="ppaction://media"/>
            <a:extLst>
              <a:ext uri="{FF2B5EF4-FFF2-40B4-BE49-F238E27FC236}">
                <a16:creationId xmlns:a16="http://schemas.microsoft.com/office/drawing/2014/main" id="{EB8AD7FD-2229-4531-819C-9D6446AA63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6954" y="448287"/>
            <a:ext cx="11208625" cy="6304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E1F79-65DB-4CE8-BF1E-203B73A7917D}"/>
              </a:ext>
            </a:extLst>
          </p:cNvPr>
          <p:cNvSpPr txBox="1"/>
          <p:nvPr/>
        </p:nvSpPr>
        <p:spPr>
          <a:xfrm>
            <a:off x="252355" y="104862"/>
            <a:ext cx="545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video re:  the hymen and virginity</a:t>
            </a:r>
          </a:p>
        </p:txBody>
      </p:sp>
    </p:spTree>
    <p:extLst>
      <p:ext uri="{BB962C8B-B14F-4D97-AF65-F5344CB8AC3E}">
        <p14:creationId xmlns:p14="http://schemas.microsoft.com/office/powerpoint/2010/main" val="731252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06425"/>
            <a:ext cx="9283700" cy="10112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 Scripts, Culture, and Frequency of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692865" y="1518408"/>
            <a:ext cx="8422547" cy="487306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Sexual script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culturally understood sequence of events in a sexual encounter.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Cultural variations exist in normative sexual behavior.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Frequency of sexual activity and satisfaction in industrialized nations is highly varied.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 2020 study found that from 2000 to 2018, sexual </a:t>
            </a:r>
            <a:r>
              <a:rPr lang="en-US" sz="2400" b="1" i="1" dirty="0">
                <a:latin typeface="Helvetica" charset="0"/>
                <a:ea typeface="Helvetica" charset="0"/>
                <a:cs typeface="Helvetica" charset="0"/>
              </a:rPr>
              <a:t>inactivity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increased among U.S. men such that approximately 1 in 3 men aged 18 to 24 years reported no sexual activity in the past year. 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Sexual inactivity also increased among men and women aged 25 to 34 years.</a:t>
            </a:r>
          </a:p>
          <a:p>
            <a:pPr marL="0" indent="0" algn="r">
              <a:buNone/>
            </a:pP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Ueda P, Mercer CH, </a:t>
            </a:r>
            <a:r>
              <a:rPr lang="en-US" sz="1300" dirty="0" err="1">
                <a:latin typeface="Helvetica" charset="0"/>
                <a:ea typeface="Helvetica" charset="0"/>
                <a:cs typeface="Helvetica" charset="0"/>
              </a:rPr>
              <a:t>Ghaznavi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 C, </a:t>
            </a:r>
            <a:r>
              <a:rPr lang="en-US" sz="1300" dirty="0" err="1">
                <a:latin typeface="Helvetica" charset="0"/>
                <a:ea typeface="Helvetica" charset="0"/>
                <a:cs typeface="Helvetica" charset="0"/>
              </a:rPr>
              <a:t>Herbenick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 D. Trends in Frequency of Sexual Activity and Number of Sexual Partners Among Adults Aged 18 to 44 Years in the US, 2000-2018. JAMA </a:t>
            </a:r>
            <a:r>
              <a:rPr lang="en-US" sz="1300" dirty="0" err="1">
                <a:latin typeface="Helvetica" charset="0"/>
                <a:ea typeface="Helvetica" charset="0"/>
                <a:cs typeface="Helvetica" charset="0"/>
              </a:rPr>
              <a:t>Netw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 Open. 2020;3(6):e203833. doi:10.1001/jamanetworkopen.2020.3833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D1F2FD8-11FD-4495-9EFA-1D11D791D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07E62E0-C435-4556-B265-2AC622C08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A31AA73F-4D24-48A1-B14B-50392BB2C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1A912C9-FD8E-4C0D-A7B5-5240BF154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0C687240-9008-4C95-9A83-BAE72BF3D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E87EBB2-C786-4064-9E78-21C52E76F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AEC0C10-BB8D-4A8E-8160-9B514B5F7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E2AE5E5-81C4-4817-85A9-6700C135C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E29C0C2-2A04-4AC1-9181-B811A06BE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3DA17A5-17E1-4B7D-9ABD-C7ED44F15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7C6F6843-161E-4C29-A663-8DBA4D483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516671D-8E1D-4713-BE9D-81B0C35FE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4E04D4C8-7532-4BBD-9AF8-3249324AF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7488CD-16CF-4BC7-BD9F-4F4EB13B0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0224168-C932-4F63-8CEA-2465E1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2291983-5E57-490B-B713-0A78B584F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15C3A19-E287-48A6-9ECB-D0409D37F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196FC81-2B97-4747-859B-2475FFD12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3A76FF0-4A33-44A0-AE53-92146AA8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94FC67F-70D7-496B-BFA2-B2AACF2ED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61C78BD-A48E-4171-AC10-D066FDF46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DD13455-5B55-48B7-AA52-981C48B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FF35F4-12AC-44F3-AC19-88F2E3F9B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10D4BFE-B9DB-440B-BF78-21B4F317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F0E6EB0-F23E-4342-9FBD-3178F4B81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A4E0803-C8CF-4E6B-95EF-BBEBF237E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6D9986E-2FC4-4377-B163-42766AD82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50807C25-453D-4A47-A22C-3AE0C4E0E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87670" y="624110"/>
            <a:ext cx="403887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Other Differences in Sexual Behavior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83956" y="2133600"/>
            <a:ext cx="4042589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Individual factors affect the prevalence of sexual behaviors: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Age cohort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Racial and ethnic group membership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Religiosity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Sexual orientation</a:t>
            </a:r>
          </a:p>
          <a:p>
            <a:pPr marL="0" indent="0"/>
            <a:endParaRPr lang="en-US" sz="1600" dirty="0">
              <a:solidFill>
                <a:schemeClr val="tx1"/>
              </a:solidFill>
            </a:endParaRPr>
          </a:p>
          <a:p>
            <a:pPr marL="0" indent="0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9739B-CC52-4404-83F9-0C5549B8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72" y="1413790"/>
            <a:ext cx="2341235" cy="2698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51375-4C83-4612-8F9E-0C163F639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771" y="2063305"/>
            <a:ext cx="2639503" cy="1649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B43CDC-A8CC-47BA-83F6-C632EA315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193" y="4286580"/>
            <a:ext cx="4238798" cy="23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15652" y="260950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What is </a:t>
            </a:r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Having Sex?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15652" y="997201"/>
            <a:ext cx="5959797" cy="539426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 lawsuit against then-U.S. President Bill Clinton, alleging sexual harassment, showed the impact of sexual behavior in politics: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Proved that sexual activity could be defined in many different and varied ways.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Sex does not have to include a partner and can include: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Fantasy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Masturbation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Any activity performed with a partner or partners that is related to sexual stimulation, arousal, enjoyment, or reproduction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Contact which is unlikely to lead to orgasm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Activities that may potentially lead to orgasm</a:t>
            </a:r>
          </a:p>
          <a:p>
            <a:pPr marL="457200" lvl="1" indent="0">
              <a:buNone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041F3-568C-4003-895A-23CA107D7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08" y="1819469"/>
            <a:ext cx="1533192" cy="2019980"/>
          </a:xfrm>
          <a:prstGeom prst="rect">
            <a:avLst/>
          </a:prstGeom>
        </p:spPr>
      </p:pic>
      <p:pic>
        <p:nvPicPr>
          <p:cNvPr id="5" name="Online Media 4" title="Clinton and sexual relations">
            <a:hlinkClick r:id="" action="ppaction://media"/>
            <a:extLst>
              <a:ext uri="{FF2B5EF4-FFF2-40B4-BE49-F238E27FC236}">
                <a16:creationId xmlns:a16="http://schemas.microsoft.com/office/drawing/2014/main" id="{B08EBE78-5747-4DA2-926D-707029D6E3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944820" y="3265714"/>
            <a:ext cx="4436902" cy="25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33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Touching and Kissing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76944" y="1459684"/>
            <a:ext cx="9615055" cy="489349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Kissing</a:t>
            </a:r>
            <a:r>
              <a:rPr lang="en-US" sz="2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touching the lips to any other part of another person’s body, most commonly but not only another person’s lips.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Deep kissing (French kissing): </a:t>
            </a:r>
            <a:r>
              <a:rPr lang="en-US" sz="2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open-mouthed lip-to-lip contact where people also place their tongues in one another’s mouths.</a:t>
            </a:r>
          </a:p>
          <a:p>
            <a:r>
              <a:rPr lang="en-US" sz="2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Can lead to transfer of skin-to-skin viruses such as: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HSV (herpes, both strains)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HPV (many strains)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Hepatitis A</a:t>
            </a:r>
          </a:p>
          <a:p>
            <a:r>
              <a:rPr lang="en-US" sz="26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Foreplay</a:t>
            </a:r>
            <a:r>
              <a:rPr lang="en-US" sz="2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intended to increase arousal and pleasure prior to some other activity (often intercourse).</a:t>
            </a:r>
          </a:p>
          <a:p>
            <a:r>
              <a:rPr lang="en-US" sz="26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Afterplay</a:t>
            </a:r>
            <a:r>
              <a:rPr lang="en-US" sz="2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sexual contact that continues after orgasm.</a:t>
            </a:r>
          </a:p>
          <a:p>
            <a:r>
              <a:rPr lang="en-US" sz="26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Spooning</a:t>
            </a:r>
            <a:r>
              <a:rPr lang="en-US" sz="2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hugging 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and cuddling, either face-to-face or face-to-back. 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Telepathy, Communication, and Faking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908300" y="1905000"/>
            <a:ext cx="715010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Elaborate activities and unfamiliar sexual behaviors benefit from discussing and advanced planning.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Common reasons for faking orgasm: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Wanting a partner to feel pleased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Not wanting to hurt a partner’s feelings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Orgasm appeared unlikely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Wanting sex to end 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9224" y="645106"/>
            <a:ext cx="5122652" cy="1259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Research Focus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9224" y="2133600"/>
            <a:ext cx="5446775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Muehlenhard</a:t>
            </a:r>
            <a:r>
              <a:rPr lang="en-US" dirty="0"/>
              <a:t> &amp; </a:t>
            </a:r>
            <a:r>
              <a:rPr lang="en-US" dirty="0" err="1"/>
              <a:t>Shippee</a:t>
            </a:r>
            <a:r>
              <a:rPr lang="en-US" dirty="0"/>
              <a:t>, 2009:</a:t>
            </a:r>
          </a:p>
          <a:p>
            <a:pPr lvl="1"/>
            <a:r>
              <a:rPr lang="en-US" sz="2000" dirty="0"/>
              <a:t>People who had experienced penile-vaginal intercourse, oral sex, mutual masturbation, and phone sex.</a:t>
            </a:r>
          </a:p>
          <a:p>
            <a:pPr lvl="1"/>
            <a:r>
              <a:rPr lang="en-US" sz="2000" dirty="0"/>
              <a:t>Both sexes frequently fake orgasms:</a:t>
            </a:r>
          </a:p>
          <a:p>
            <a:pPr lvl="2"/>
            <a:r>
              <a:rPr lang="en-US" sz="1800" dirty="0"/>
              <a:t>28% of males</a:t>
            </a:r>
          </a:p>
          <a:p>
            <a:pPr lvl="2"/>
            <a:r>
              <a:rPr lang="en-US" sz="1800" dirty="0"/>
              <a:t>67% of females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BF44B-C77C-47C6-A101-33F4FE384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935" y="2114676"/>
            <a:ext cx="4461608" cy="2966969"/>
          </a:xfrm>
          <a:prstGeom prst="rect">
            <a:avLst/>
          </a:prstGeom>
        </p:spPr>
      </p:pic>
      <p:sp>
        <p:nvSpPr>
          <p:cNvPr id="45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99617" y="400095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Partnered Masturbation and Genital-Body Contact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908300" y="1905000"/>
            <a:ext cx="7150100" cy="42211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Mutual masturbation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touching the genitalia of a partner, and involves reciprocation: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Potential to transmit all STIs.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Genital touch includes rubbing one’s genitalia against parts of a partner’s body.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Tribadism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rubbing the vulva and clitoris against the vulva and clitoris.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Frottage or outercourse: sexual contact through clothing.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Anal touch may be receptive or penetrative, solo or partnered.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27631" y="624109"/>
            <a:ext cx="2925445" cy="5614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Oral-Genital Stimulation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700016" y="624110"/>
            <a:ext cx="6804596" cy="3484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Fellatio</a:t>
            </a:r>
            <a:r>
              <a:rPr lang="en-US" sz="2000" dirty="0"/>
              <a:t>: oral-genital contact on a male’s penis. </a:t>
            </a:r>
          </a:p>
          <a:p>
            <a:r>
              <a:rPr lang="en-US" sz="2000" b="1" dirty="0"/>
              <a:t>Cunnilingus</a:t>
            </a:r>
            <a:r>
              <a:rPr lang="en-US" sz="2000" dirty="0"/>
              <a:t>: oral-genital contact on a female’s vulva.</a:t>
            </a:r>
          </a:p>
          <a:p>
            <a:r>
              <a:rPr lang="en-US" sz="2000" b="1" dirty="0"/>
              <a:t>Deep throating</a:t>
            </a:r>
            <a:r>
              <a:rPr lang="en-US" sz="2000" dirty="0"/>
              <a:t>: causing the penis to extend into a partner’s throat.</a:t>
            </a:r>
          </a:p>
          <a:p>
            <a:r>
              <a:rPr lang="en-US" sz="2000" dirty="0"/>
              <a:t>Condoms and dental dams help to reduce chances of STIs in oral sex.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3EAD3-3ADA-4817-9370-7ABFB1182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308" y="4010771"/>
            <a:ext cx="7119343" cy="270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DC8BA-8D28-49F4-9177-668ECA74B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83"/>
          <a:stretch/>
        </p:blipFill>
        <p:spPr>
          <a:xfrm>
            <a:off x="1042702" y="4015954"/>
            <a:ext cx="3691034" cy="281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Penile-Vaginal Sex / Intercourse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650836" y="1904712"/>
            <a:ext cx="8474364" cy="4221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Heterosexual encounter where the male’s penis enters the female’s vagina.</a:t>
            </a:r>
          </a:p>
          <a:p>
            <a:pPr marL="228600" indent="-228600"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b="1" dirty="0">
                <a:latin typeface="Helvetica" pitchFamily="34" charset="0"/>
                <a:cs typeface="Helvetica" pitchFamily="34" charset="0"/>
              </a:rPr>
              <a:t>Rear entry</a:t>
            </a:r>
            <a:r>
              <a:rPr lang="en-US" sz="2400" dirty="0">
                <a:latin typeface="Helvetica" pitchFamily="34" charset="0"/>
                <a:cs typeface="Helvetica" pitchFamily="34" charset="0"/>
              </a:rPr>
              <a:t>: male mounting the female from behind, with the penis entering the vagina.</a:t>
            </a:r>
          </a:p>
          <a:p>
            <a:pPr marL="228600" indent="-228600"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b="1" dirty="0">
                <a:latin typeface="Helvetica" pitchFamily="34" charset="0"/>
                <a:cs typeface="Helvetica" pitchFamily="34" charset="0"/>
              </a:rPr>
              <a:t>Face-to-face sex (front entry): </a:t>
            </a:r>
            <a:r>
              <a:rPr lang="en-US" sz="2400" dirty="0">
                <a:latin typeface="Helvetica" pitchFamily="34" charset="0"/>
                <a:cs typeface="Helvetica" pitchFamily="34" charset="0"/>
              </a:rPr>
              <a:t>male or female face each other, laying abdomen to abdomen or standing.</a:t>
            </a:r>
          </a:p>
          <a:p>
            <a:pPr marL="228600" indent="-228600">
              <a:spcBef>
                <a:spcPts val="1000"/>
              </a:spcBef>
              <a:buFont typeface="Arial" pitchFamily="34" charset="0"/>
              <a:buChar char="•"/>
            </a:pPr>
            <a:r>
              <a:rPr lang="en-US" sz="2400" b="1" dirty="0">
                <a:latin typeface="Helvetica" pitchFamily="34" charset="0"/>
                <a:cs typeface="Helvetica" pitchFamily="34" charset="0"/>
              </a:rPr>
              <a:t>Missionary position</a:t>
            </a:r>
            <a:r>
              <a:rPr lang="en-US" sz="2400" dirty="0">
                <a:latin typeface="Helvetica" pitchFamily="34" charset="0"/>
                <a:cs typeface="Helvetica" pitchFamily="34" charset="0"/>
              </a:rPr>
              <a:t>: male laying above a female, supporting his weight with arms or hands.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54150" y="347498"/>
            <a:ext cx="9283700" cy="10112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Common Positions for Penile-Vaginal Intercourse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4128" y="1699467"/>
            <a:ext cx="6303744" cy="480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Penile-Vaginal Sex / Intercourse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86182" y="1339995"/>
            <a:ext cx="7472218" cy="482917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Intromission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entry of the penis into the vagina.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Many couples pause during intercourse and engage in other types of behavior.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Simultaneous orgasms are rare: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Couples may prefer to pay attention to their partner’s climax, which they cannot experience if they are climaxing at the same time.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Most females do not regularly experience orgasm from intercourse unless direct clitoral stimulation is involved: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Some females, if they are above a male, are able to control the timing of thrusts sufficiently well to achieve orgasm.</a:t>
            </a:r>
          </a:p>
          <a:p>
            <a:pPr>
              <a:lnSpc>
                <a:spcPct val="12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Vaginismus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painful, muscular contractions of the vaginal walls.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Vaginal rejuvenation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supposedly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creating tighter vaginal walls and enhancing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perineal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support.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The Orgasm Gap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632363" y="1459684"/>
            <a:ext cx="8097155" cy="466647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There is a gap between men and women in the frequency of orgasm during partnered sex.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 a large 2017 study, straight men were the most likely to say they usually or always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orgasmed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when sexually intimate (95%)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then, gay men (89%)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bisexual men (89%)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lesbian women (86%)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bisexual women (66%)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heterosexual women (65%)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Urban Legends and Academic Myths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95418" y="1905000"/>
            <a:ext cx="8377382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Penis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captivus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myth that a penis can become stuck in a vagina, which may have spread when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vaginismus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was not well understood.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Myths about sexuality brought about many representative phrases of sexual attitudes.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68C98-BE9E-4634-BA93-78176146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372" y="4273420"/>
            <a:ext cx="4664750" cy="24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 Behavior Across Species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65947" y="1460121"/>
            <a:ext cx="10056813" cy="458311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Purposes of sexual behavior: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Recreation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Procreation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Affiliation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Pleasure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In some species of insects, as a food source</a:t>
            </a:r>
          </a:p>
          <a:p>
            <a:r>
              <a:rPr lang="en-US" sz="26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Sexual cannibalism: 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behavior in some species of insects and arthropods in which one sex, usually the female, eats the other sex during or after mating.</a:t>
            </a:r>
          </a:p>
          <a:p>
            <a:r>
              <a:rPr lang="en-US" sz="2600" dirty="0" err="1">
                <a:latin typeface="Helvetica" charset="0"/>
                <a:ea typeface="Helvetica" charset="0"/>
                <a:cs typeface="Helvetica" charset="0"/>
              </a:rPr>
              <a:t>Intraspecies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 aggression relating to sexual reproduction takes the form of infanticide or fratricide.</a:t>
            </a:r>
          </a:p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Other species that engage in sexual behavior for </a:t>
            </a:r>
            <a:r>
              <a:rPr lang="en-US" sz="2600" dirty="0" err="1">
                <a:latin typeface="Helvetica" charset="0"/>
                <a:ea typeface="Helvetica" charset="0"/>
                <a:cs typeface="Helvetica" charset="0"/>
              </a:rPr>
              <a:t>affiliative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 purposes: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Dolphins</a:t>
            </a:r>
          </a:p>
          <a:p>
            <a:pPr lvl="1"/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Bonobo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chimpanzees</a:t>
            </a:r>
          </a:p>
          <a:p>
            <a:pPr lvl="1">
              <a:buNone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A321E-61D4-420D-8AC8-35BA81401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538" y="5097968"/>
            <a:ext cx="2472097" cy="16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937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E8697-A602-453A-8DBA-8027D6A1E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66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4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41867" y="787400"/>
            <a:ext cx="7145866" cy="778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>
                <a:solidFill>
                  <a:srgbClr val="FEFFFF"/>
                </a:solidFill>
              </a:rPr>
              <a:t>Awkwardness or Embarrassment in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860770" y="2017668"/>
            <a:ext cx="4026430" cy="385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Media and pornographic portrayals of sexual activities are staged and rarely reflect the reality of sex.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reality, sex may be awkward, messy, and embarrassing.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Possible for unintentional injury to occur during sex.</a:t>
            </a:r>
          </a:p>
          <a:p>
            <a:pPr marL="0" indent="0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Types of Anal Sex and Safety in Anal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983344" y="1585913"/>
            <a:ext cx="7075055" cy="442277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Anal sex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multiple types of sexual contact that involve the anus.</a:t>
            </a:r>
          </a:p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Rimming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oral-anal contact.</a:t>
            </a:r>
          </a:p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Pegging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person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receiving a dildo into the anus.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Anal sex can be practiced safely but presents special health risks: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Bacteria from the intestinal tract can be transferred from the anus and cause diarrhea or a urinary tract infection.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Safety techniques for anal sex include: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Ensuring that any fingers inserted into the anus do not have cuts.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Taking care not to masturbate or touch the fingers to one’s own genitalia or a partner’s unless they have been washed.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Latex or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polyisoprene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barrier such as a dental dam can prevent coming into contact with bacteria during oral-anal sex.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Types of Anal Sex and Safety in Anal Sex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9225" y="2133600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Safe anal sex requires using lubrication and learning how to relax the anal sphincters.</a:t>
            </a:r>
          </a:p>
          <a:p>
            <a:r>
              <a:rPr lang="en-US"/>
              <a:t>Whether people enjoy anal sex or not is highly variable among individuals.</a:t>
            </a:r>
          </a:p>
          <a:p>
            <a:r>
              <a:rPr lang="en-US"/>
              <a:t>Fisting: insertion of a hand or forearm into the anus.</a:t>
            </a:r>
          </a:p>
          <a:p>
            <a:pPr lvl="1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AF519-CF89-4B2D-A917-71868B3E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543" y="641490"/>
            <a:ext cx="6953577" cy="5249952"/>
          </a:xfrm>
          <a:prstGeom prst="rect">
            <a:avLst/>
          </a:prstGeom>
        </p:spPr>
      </p:pic>
      <p:sp>
        <p:nvSpPr>
          <p:cNvPr id="4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Dangerous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382982" y="1905000"/>
            <a:ext cx="7675418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Sexual activities that have been associated with high rates of injury: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Fisting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Vaginal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insufflation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, especially during pregnancy: blowing air into the vagina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Insertion of foreign objects in the rectum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Penile fractures during any type of sexual activity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3096" y="624110"/>
            <a:ext cx="502151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Sex Toys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114895" y="1772816"/>
            <a:ext cx="5697660" cy="4138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Sex toys</a:t>
            </a:r>
            <a:r>
              <a:rPr lang="en-US" sz="2000" dirty="0">
                <a:solidFill>
                  <a:schemeClr val="tx1"/>
                </a:solidFill>
              </a:rPr>
              <a:t>: devices or objects used to enhance sexual pleasure.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Dildos</a:t>
            </a:r>
            <a:r>
              <a:rPr lang="en-US" sz="2000" dirty="0">
                <a:solidFill>
                  <a:schemeClr val="tx1"/>
                </a:solidFill>
              </a:rPr>
              <a:t>: objects for vaginal or anal insertion that may resemble an erect penis.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Butt plugs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Sex dolls: life size dolls that can vary from inflatable balloons to manikins with articulating joints, orifices and appendages.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Cock rings: go around the scrotum and penis, maintaining a longer and stronger erection.</a:t>
            </a:r>
          </a:p>
          <a:p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0C5A8E-EA11-45BB-9422-EA5431E2D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8" y="688059"/>
            <a:ext cx="2043404" cy="2043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A181A-AFDA-46B4-BF51-07F06B524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3" y="3662446"/>
            <a:ext cx="2205093" cy="2713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0730E-38EE-4C3C-B020-A6F8A975C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125" y="2072886"/>
            <a:ext cx="1742351" cy="17423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AFB054-BF87-411B-AE6B-852BD34F0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950" y="4508605"/>
            <a:ext cx="2142165" cy="214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87410" y="476971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 Toys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40593" y="1658984"/>
            <a:ext cx="7524925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Masturbation sleeves: produce sensations similar to mucous membranes.</a:t>
            </a:r>
          </a:p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Ben </a:t>
            </a:r>
            <a:r>
              <a:rPr lang="en-US" sz="24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Wa</a:t>
            </a: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balls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consists of two marble-sized metal balls attached to each other by a string.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Other specialized sex devices: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Toys for kinks and fetishes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Fetish clothing, and furniture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76231-7C07-49E2-84BD-0E5AB779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700" y="343264"/>
            <a:ext cx="2601556" cy="2542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279E6-8589-4E56-B270-DDD18302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816" y="2781304"/>
            <a:ext cx="1677372" cy="878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21870-BF51-4499-B533-47B3D81C8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064" y="3971925"/>
            <a:ext cx="2616558" cy="2776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B7A03-1C4A-4D90-A4DC-884490ED4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6018" y="3769566"/>
            <a:ext cx="2010289" cy="30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50836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Vibrators: From Medical Masturbation to Sex Toys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650836" y="1905000"/>
            <a:ext cx="6297221" cy="42211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Sex toys with an internal vibrating electric motor designed to stimulate 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the clitoris, prostate, or other tissues for sexual pleasure.</a:t>
            </a:r>
          </a:p>
          <a:p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Hysteria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variety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of physical and psychological complaints for which no cause was known, that could include weakness, paralysis, headaches, and unhappiness.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Ancient Greeks used treatment of genital massage, as did Victorian physicians.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3A67A-C3F0-4DE9-957A-6D62F76F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000" y="1081088"/>
            <a:ext cx="2492536" cy="2492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1543E-03E0-43CD-89E8-167BB4E81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898" y="3429000"/>
            <a:ext cx="3284376" cy="32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Internet Sex and Electronic Media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986480" y="1905000"/>
            <a:ext cx="707191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Electronic media can be a source of erotic 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stories and erotic images.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Sexting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sending explicit text or instant messages (with or without photographs).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66728-B7AC-42F0-B4F7-D8D9F7B61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436" y="3723689"/>
            <a:ext cx="5482317" cy="297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 Books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97921" y="1611779"/>
            <a:ext cx="10874798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Modern history of sex manuals: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Kama Sutra: oldest existing sex book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Kinsey’s factual reports on sexual behavior in the male and female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Masters and Johnson’s report on human sexual response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The Joy of Sex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The Guide to Getting it On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Specialty sex advice books: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Instructional videos, along with many websites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75855" y="393700"/>
            <a:ext cx="11416145" cy="10112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A Position Described in the Kama Sutra and a Hindu Temple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557" y="1874271"/>
            <a:ext cx="9488905" cy="40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9224" y="645106"/>
            <a:ext cx="5122652" cy="1259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Dreams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2213" y="1824450"/>
            <a:ext cx="5122652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Dreams: </a:t>
            </a:r>
            <a:r>
              <a:rPr lang="en-US" dirty="0"/>
              <a:t>byproduct of the brain forming and reforming neural connections, and consolidating life’s experiences.</a:t>
            </a:r>
          </a:p>
          <a:p>
            <a:r>
              <a:rPr lang="en-US" b="1" dirty="0"/>
              <a:t>Nocturnal orgasm: </a:t>
            </a:r>
            <a:r>
              <a:rPr lang="en-US" dirty="0"/>
              <a:t>orgasm while sleeping.</a:t>
            </a:r>
          </a:p>
          <a:p>
            <a:r>
              <a:rPr lang="en-US" b="1" dirty="0" err="1"/>
              <a:t>Sexsomnia</a:t>
            </a:r>
            <a:r>
              <a:rPr lang="en-US" b="1" dirty="0"/>
              <a:t>: </a:t>
            </a:r>
            <a:r>
              <a:rPr lang="en-US" dirty="0"/>
              <a:t>people engaging in sexual activity while they sleep:</a:t>
            </a:r>
          </a:p>
          <a:p>
            <a:pPr lvl="1"/>
            <a:r>
              <a:rPr lang="en-US" dirty="0"/>
              <a:t>Masturbation or attempting to have sex with a partner.</a:t>
            </a:r>
          </a:p>
          <a:p>
            <a:r>
              <a:rPr lang="en-US" b="1" dirty="0"/>
              <a:t>Lucid dreaming: </a:t>
            </a:r>
            <a:r>
              <a:rPr lang="en-US" dirty="0"/>
              <a:t>people being aware they are dreaming as the dream unfolds.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4D329-0A70-4827-A825-E0BB3DBAA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40282"/>
            <a:ext cx="5451627" cy="3066540"/>
          </a:xfrm>
          <a:prstGeom prst="rect">
            <a:avLst/>
          </a:prstGeom>
        </p:spPr>
      </p:pic>
      <p:sp>
        <p:nvSpPr>
          <p:cNvPr id="45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3451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576263"/>
            <a:ext cx="9283700" cy="1009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Tantric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978092" y="1438469"/>
            <a:ext cx="7080308" cy="42211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Tantric sex constitutes a type of philosophy and a religious tradition with specific rituals and disciplines.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Emphasizes: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Quiet meditation and breathing.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Focusing on spiritual energy, rather than quick release or pleasure.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By delaying orgasm and the male learning how to prevent ejaculation, love making results in spiritually intense, multiple orgasms in both sexes.</a:t>
            </a: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9224" y="645106"/>
            <a:ext cx="3650279" cy="1259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/>
              <a:t>Multi-Partner Sexual Behavior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9225" y="2133600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b="1"/>
              <a:t>Ménage-a-trois</a:t>
            </a:r>
            <a:r>
              <a:rPr lang="en-US" sz="1500"/>
              <a:t>: three-way sex play.</a:t>
            </a:r>
          </a:p>
          <a:p>
            <a:pPr>
              <a:lnSpc>
                <a:spcPct val="90000"/>
              </a:lnSpc>
            </a:pPr>
            <a:r>
              <a:rPr lang="en-US" sz="1500" b="1"/>
              <a:t>Sex parties (orgies)</a:t>
            </a:r>
            <a:r>
              <a:rPr lang="en-US" sz="1500"/>
              <a:t>: party where people attend in order to have one or more encounters with varying numbers of people from coupled sex to much larger groups: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By invitation only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Organized according to theme</a:t>
            </a:r>
          </a:p>
          <a:p>
            <a:pPr>
              <a:lnSpc>
                <a:spcPct val="90000"/>
              </a:lnSpc>
            </a:pPr>
            <a:r>
              <a:rPr lang="en-US" sz="1500" b="1"/>
              <a:t>Dogging</a:t>
            </a:r>
            <a:r>
              <a:rPr lang="en-US" sz="1500"/>
              <a:t>: where people gather to look for anonymous sexual encounters in couples or small groups.</a:t>
            </a:r>
          </a:p>
          <a:p>
            <a:pPr marL="0" indent="0">
              <a:lnSpc>
                <a:spcPct val="90000"/>
              </a:lnSpc>
            </a:pPr>
            <a:endParaRPr lang="en-US" sz="1500"/>
          </a:p>
          <a:p>
            <a:pPr marL="0" indent="0">
              <a:lnSpc>
                <a:spcPct val="90000"/>
              </a:lnSpc>
            </a:pPr>
            <a:endParaRPr lang="en-US" sz="1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57CB2-F227-4707-9EDF-DDAFE7D1F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3" r="22590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Orgasms During Exercise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997352" y="1819070"/>
            <a:ext cx="848127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Coregasms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physical exercise that stimulates the core muscles groups of the lower pelvic region.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Exercises associated with orgasm includes:	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Yoga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Cycling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Weight lifting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Running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Walking 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>
              <a:latin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5C2B3-332D-4E58-A2D9-70E7F7CFA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331" y="4936078"/>
            <a:ext cx="2789852" cy="1743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C8DB8-4FDA-4A0B-9BBB-523270209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331" y="3622522"/>
            <a:ext cx="2789852" cy="13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8695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4142E-EE96-482F-A932-3AF44216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1488" r="13503" b="-1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5525" y="624110"/>
            <a:ext cx="462395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Fantasy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31811" y="2133599"/>
            <a:ext cx="5206515" cy="4341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/>
              <a:t>Erotic fantasy: </a:t>
            </a:r>
            <a:r>
              <a:rPr lang="en-US" sz="2400" dirty="0"/>
              <a:t>waking thoughts about sex.</a:t>
            </a:r>
          </a:p>
          <a:p>
            <a:pPr lvl="1"/>
            <a:r>
              <a:rPr lang="en-US" sz="2000" dirty="0"/>
              <a:t>Has multiple functions:</a:t>
            </a:r>
          </a:p>
          <a:p>
            <a:pPr lvl="2"/>
            <a:r>
              <a:rPr lang="en-US" sz="1800" dirty="0"/>
              <a:t>Heightens orgasm</a:t>
            </a:r>
          </a:p>
          <a:p>
            <a:pPr lvl="2"/>
            <a:r>
              <a:rPr lang="en-US" sz="1800" dirty="0"/>
              <a:t>Used to modulate the timing of an orgasm</a:t>
            </a:r>
          </a:p>
          <a:p>
            <a:pPr lvl="2"/>
            <a:r>
              <a:rPr lang="en-US" sz="1800" dirty="0"/>
              <a:t>Helpful for individuals who find it difficult to achieve an orgasm</a:t>
            </a:r>
          </a:p>
          <a:p>
            <a:pPr lvl="2"/>
            <a:r>
              <a:rPr lang="en-US" sz="1800" dirty="0"/>
              <a:t>Used to delay orgasm</a:t>
            </a:r>
          </a:p>
        </p:txBody>
      </p:sp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91237" y="433388"/>
            <a:ext cx="11000763" cy="4095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Cumulative Sexual Fantasies in College Students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59" y="922647"/>
            <a:ext cx="5885745" cy="5872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692" y="3015917"/>
            <a:ext cx="5449125" cy="1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211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11728" y="300285"/>
            <a:ext cx="11680272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Cumulative Sexual Fantasies in College Students (continued)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189" y="872455"/>
            <a:ext cx="7569263" cy="61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211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59215" y="1410358"/>
            <a:ext cx="7747257" cy="455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Bivona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Critelli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, 2009: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Higher prevalence for rape fantasies in college females at the University of North Texas:</a:t>
            </a:r>
          </a:p>
          <a:p>
            <a:pPr marL="1143000" lvl="3">
              <a:spcBef>
                <a:spcPts val="1000"/>
              </a:spcBef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62% of females reporting ever having had such a fantasy.</a:t>
            </a:r>
          </a:p>
          <a:p>
            <a:pPr marL="1143000" lvl="3">
              <a:spcBef>
                <a:spcPts val="1000"/>
              </a:spcBef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14% reporting having had rape fantasies at least once a week.</a:t>
            </a:r>
          </a:p>
          <a:p>
            <a:pPr marL="1143000" lvl="3">
              <a:spcBef>
                <a:spcPts val="1000"/>
              </a:spcBef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Does not mean these females want to be sexually assaulted, but such fantasies can be incorporated into consensual sexual activity.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A6F8D-DCDB-4969-9D3E-64C517DD9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567" y="4210698"/>
            <a:ext cx="3744685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Wisp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2301</Words>
  <Application>Microsoft Office PowerPoint</Application>
  <PresentationFormat>Widescreen</PresentationFormat>
  <Paragraphs>280</Paragraphs>
  <Slides>41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Century Gothic</vt:lpstr>
      <vt:lpstr>Gill Sans Nova</vt:lpstr>
      <vt:lpstr>Helvetica</vt:lpstr>
      <vt:lpstr>Roboto</vt:lpstr>
      <vt:lpstr>Wingdings 3</vt:lpstr>
      <vt:lpstr>Wisp</vt:lpstr>
      <vt:lpstr>PowerPoint Presentation</vt:lpstr>
      <vt:lpstr>What is Having Sex?</vt:lpstr>
      <vt:lpstr>Sexual Behavior Across Species</vt:lpstr>
      <vt:lpstr>Dreams</vt:lpstr>
      <vt:lpstr>Orgasms During Exercise</vt:lpstr>
      <vt:lpstr>Fantasy</vt:lpstr>
      <vt:lpstr>Cumulative Sexual Fantasies in College Students</vt:lpstr>
      <vt:lpstr>Cumulative Sexual Fantasies in College Students (continued)</vt:lpstr>
      <vt:lpstr>Research Focus</vt:lpstr>
      <vt:lpstr>Fantasy</vt:lpstr>
      <vt:lpstr>Masturbation</vt:lpstr>
      <vt:lpstr>Lubricants for Masturbation</vt:lpstr>
      <vt:lpstr>Variety is Recommended</vt:lpstr>
      <vt:lpstr>Anti-Masturbation Inventions of Earlier Eras</vt:lpstr>
      <vt:lpstr>Masturbation, Sodomy, and Celibacy</vt:lpstr>
      <vt:lpstr>First Partnered Sexual Experiences</vt:lpstr>
      <vt:lpstr>PowerPoint Presentation</vt:lpstr>
      <vt:lpstr>Sexual Scripts, Culture, and Frequency of Sex</vt:lpstr>
      <vt:lpstr>Other Differences in Sexual Behavior</vt:lpstr>
      <vt:lpstr>Touching and Kissing</vt:lpstr>
      <vt:lpstr>Telepathy, Communication, and Faking</vt:lpstr>
      <vt:lpstr>Research Focus</vt:lpstr>
      <vt:lpstr>Partnered Masturbation and Genital-Body Contact</vt:lpstr>
      <vt:lpstr>Oral-Genital Stimulation</vt:lpstr>
      <vt:lpstr>Penile-Vaginal Sex / Intercourse</vt:lpstr>
      <vt:lpstr>Common Positions for Penile-Vaginal Intercourse</vt:lpstr>
      <vt:lpstr>Penile-Vaginal Sex / Intercourse</vt:lpstr>
      <vt:lpstr>The Orgasm Gap</vt:lpstr>
      <vt:lpstr>Urban Legends and Academic Myths</vt:lpstr>
      <vt:lpstr>Awkwardness or Embarrassment in Sex</vt:lpstr>
      <vt:lpstr>Types of Anal Sex and Safety in Anal Sex</vt:lpstr>
      <vt:lpstr>Types of Anal Sex and Safety in Anal Sex</vt:lpstr>
      <vt:lpstr>Dangerous Sex</vt:lpstr>
      <vt:lpstr>Sex Toys</vt:lpstr>
      <vt:lpstr>Sex Toys</vt:lpstr>
      <vt:lpstr>Vibrators: From Medical Masturbation to Sex Toys</vt:lpstr>
      <vt:lpstr>Internet Sex and Electronic Media</vt:lpstr>
      <vt:lpstr>Sex Books</vt:lpstr>
      <vt:lpstr>A Position Described in the Kama Sutra and a Hindu Temple</vt:lpstr>
      <vt:lpstr>Tantric Sex</vt:lpstr>
      <vt:lpstr>Multi-Partner Sexual Behavior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McGee</dc:creator>
  <cp:lastModifiedBy>Michael McGee</cp:lastModifiedBy>
  <cp:revision>17</cp:revision>
  <dcterms:created xsi:type="dcterms:W3CDTF">2020-06-13T22:35:55Z</dcterms:created>
  <dcterms:modified xsi:type="dcterms:W3CDTF">2020-10-05T20:42:44Z</dcterms:modified>
</cp:coreProperties>
</file>